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EF9EE79-9D5F-412A-94D3-1AEDE137B34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25A033C-BEA4-480F-A038-DE07739AB96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60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6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520" cy="1499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ru-RU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8FA627B-9CD6-4725-B3C2-D25A46F0FF2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3" name="PlaceHolder 8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D1FCA48-760A-4675-852B-D60272BCA4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C91EEF3-7B2D-43DD-911A-FE3BFD0719F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63D8C-64F3-4F35-9C5D-63EB88CFEDB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4AF83B-C2EE-42F6-AA66-E2E304843F3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 hasCustomPrompt="1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p>
            <a:pPr marL="43180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Для правки структуры щёлкните мышью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Четвёртый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Шестой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Седьмой уровень структуры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32D5A63-2A98-4361-A150-3A8DAE878C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60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6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1016B4E-C4E7-4B42-8202-0F083848E9A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BACF9D-66BC-43B5-887E-54D42CA5BB1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000" cy="58107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u="none" strike="noStrike">
                <a:solidFill>
                  <a:schemeClr val="dk1"/>
                </a:solidFill>
                <a:effectLst/>
                <a:uFillTx/>
                <a:latin typeface="Calibri Light" panose="020F0302020204030204"/>
              </a:rPr>
              <a:t>Образец заголовка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160" cy="58107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Образец текста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Второй уровень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Третий уровень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Четвертый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 panose="020B0604020202020204"/>
              <a:buChar char="•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Calibri" panose="020F0502020204030204"/>
              </a:rPr>
              <a:t>Пятый уровень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7FFAFD5-0011-4174-99F1-966FC4CCC2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 panose="020F0502020204030204"/>
              </a:rPr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53000"/>
          </a:blip>
          <a:stretch>
            <a:fillRect l="-1996" r="-199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3"/>
          <p:cNvSpPr/>
          <p:nvPr/>
        </p:nvSpPr>
        <p:spPr>
          <a:xfrm>
            <a:off x="308160" y="96480"/>
            <a:ext cx="10587960" cy="37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ru-RU" sz="1900" b="1" u="none" strike="noStrike">
                <a:solidFill>
                  <a:srgbClr val="00CC00"/>
                </a:solidFill>
                <a:effectLst/>
                <a:uFillTx/>
                <a:latin typeface="Calibri" panose="020F0502020204030204"/>
                <a:ea typeface="Calibri" panose="020F0502020204030204"/>
              </a:rPr>
              <a:t>ОСОБЕННОСТИ СДАЧИ ЕДИНОГО ГОСУДАРСТВЕННОГО ЭКЗАМЕНА (ЕГЭ) В 2025/2026 УЧЕБНОМ ГОДУ</a:t>
            </a:r>
            <a:endParaRPr lang="ru-RU" sz="19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8" name="TextBox 4"/>
          <p:cNvSpPr/>
          <p:nvPr/>
        </p:nvSpPr>
        <p:spPr>
          <a:xfrm>
            <a:off x="150840" y="478440"/>
            <a:ext cx="10377360" cy="10782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lang="ru-RU" sz="16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	</a:t>
            </a:r>
            <a:r>
              <a:rPr lang="ru-RU" sz="16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В 2026 году ЕГЭ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 пройдет в досрочный период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с 20 марта по 20 апреля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, в основной период –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с 1 июня по 9 июля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, в дополнительный период –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с 4 по 25 сентября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. Основной период начнется с экзаменов по истории, литературе и химии.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С 22</a:t>
            </a:r>
            <a:r>
              <a:rPr lang="en-US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по 25 июня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 – резервные дни для ЕГЭ по всем предметам, </a:t>
            </a: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8 и 9 июля </a:t>
            </a:r>
            <a:r>
              <a:rPr lang="ru-RU" sz="16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– даты пересдач одного из учебных предметов по выбору выпускника.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9" name="TextBox 5"/>
          <p:cNvSpPr/>
          <p:nvPr/>
        </p:nvSpPr>
        <p:spPr>
          <a:xfrm>
            <a:off x="150840" y="1522440"/>
            <a:ext cx="11835360" cy="730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	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ЕГЭ по всем учебным предметам начинается в 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10:00. Продолжительность каждого экзамена разная (вплоть до 3 часов 55 минут). </a:t>
            </a:r>
            <a:br>
              <a:rPr sz="1400"/>
            </a:b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В случае опоздания на ЕГЭ время на его выполнение не продляется. 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Calibri" panose="020F0502020204030204"/>
              </a:rPr>
              <a:t>Время начала экзамена организаторы фиксируют на доске (информационном стенде).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0" name="TextBox 7"/>
          <p:cNvSpPr/>
          <p:nvPr/>
        </p:nvSpPr>
        <p:spPr>
          <a:xfrm>
            <a:off x="150840" y="2273760"/>
            <a:ext cx="11835360" cy="914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</a:rPr>
              <a:t>Для каждого участника экзамена предусмотрено конкретное рабочее место, его изменение не допускается. До начала экзамена организаторы проводят инструктаж, в том числе о правилах поведения, об основаниях для удаления. В случае обнаружения брака или некомплектности выданных ученику экзаменационных материалов он вправе требовать их замены. Ученик вправе выходить из аудитории в сопровождении организатора, досрочно завершить работу по состоянию здоровья и иным объективным причинам.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1" name="TextBox 8"/>
          <p:cNvSpPr/>
          <p:nvPr/>
        </p:nvSpPr>
        <p:spPr>
          <a:xfrm>
            <a:off x="39600" y="3576240"/>
            <a:ext cx="11946600" cy="486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Участник признается сдавшим ЕГЭ, если по «Математике» и «Русскому языку» он набрал количество баллов не ниже минимального, определяемого Рособрнадзором, а при сдаче ЕГЭ по математике базового уровня получил отметку не ниже </a:t>
            </a:r>
            <a:r>
              <a:rPr lang="ru-RU" sz="14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«3»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2" name="Прямоугольник 15"/>
          <p:cNvSpPr/>
          <p:nvPr/>
        </p:nvSpPr>
        <p:spPr>
          <a:xfrm>
            <a:off x="10755720" y="532800"/>
            <a:ext cx="1482840" cy="73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p>
            <a:pPr algn="ctr" defTabSz="914400">
              <a:lnSpc>
                <a:spcPct val="100000"/>
              </a:lnSpc>
              <a:tabLst>
                <a:tab pos="999490" algn="l"/>
              </a:tabLst>
            </a:pPr>
            <a:r>
              <a:rPr lang="ru-RU" sz="1400" b="1" u="none" strike="noStrike">
                <a:solidFill>
                  <a:srgbClr val="0033CC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Прокуратура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ctr" defTabSz="914400">
              <a:lnSpc>
                <a:spcPct val="100000"/>
              </a:lnSpc>
              <a:tabLst>
                <a:tab pos="999490" algn="l"/>
              </a:tabLst>
            </a:pPr>
            <a:r>
              <a:rPr lang="ru-RU" sz="1400" b="1" u="none" strike="noStrike">
                <a:solidFill>
                  <a:srgbClr val="0033CC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Нижегородской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ctr" defTabSz="914400">
              <a:lnSpc>
                <a:spcPct val="100000"/>
              </a:lnSpc>
              <a:tabLst>
                <a:tab pos="999490" algn="l"/>
              </a:tabLst>
            </a:pPr>
            <a:r>
              <a:rPr lang="ru-RU" sz="1400" b="1" u="none" strike="noStrike">
                <a:solidFill>
                  <a:srgbClr val="0033CC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области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pic>
        <p:nvPicPr>
          <p:cNvPr id="63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138760" y="168840"/>
            <a:ext cx="686160" cy="4546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" name="TextBox 1"/>
          <p:cNvSpPr/>
          <p:nvPr/>
        </p:nvSpPr>
        <p:spPr>
          <a:xfrm>
            <a:off x="150840" y="3224880"/>
            <a:ext cx="11835360" cy="298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6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</a:rPr>
              <a:t>При нарушении порядка проведения ЕГЭ участник удаляется с экзамена, его результат аннулируется!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5" name="TextBox 2"/>
          <p:cNvSpPr/>
          <p:nvPr/>
        </p:nvSpPr>
        <p:spPr>
          <a:xfrm>
            <a:off x="39600" y="4226040"/>
            <a:ext cx="11946600" cy="708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Ученик может подать апелляцию о нарушении 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порядка проведения ЕГЭ и (или) о несогласии с выставленными баллами 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в апелляционную комиссию. 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Не рассматриваются 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апелляции по вопросам: содержания и структуры заданий, оценивания заданий с кратким ответом, нарушений порядка ЕГЭ, допущенных самим учеником, неправильного заполнения бланков.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6" name="TextBox 6"/>
          <p:cNvSpPr/>
          <p:nvPr/>
        </p:nvSpPr>
        <p:spPr>
          <a:xfrm>
            <a:off x="39600" y="5081040"/>
            <a:ext cx="11946600" cy="1079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Помните: апелляция о нарушении порядка ЕГЭ подается именно в день экзамена, не покидая пункт его проведения, при ее удовлетворении результат ЕГЭ аннулируется.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При удовлетворении апелляции о несогласии с выставленными баллами проводится пересчет результатов ЕГЭ, количество ранее полученных первичных баллов может измениться как в сторону увеличения, так и в сторону уменьшения.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При пересдаче экзамена во всех случаях засчитывается последний результат.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7" name="TextBox 9"/>
          <p:cNvSpPr/>
          <p:nvPr/>
        </p:nvSpPr>
        <p:spPr>
          <a:xfrm>
            <a:off x="39600" y="6141240"/>
            <a:ext cx="11946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914400">
              <a:lnSpc>
                <a:spcPts val="1560"/>
              </a:lnSpc>
              <a:tabLst>
                <a:tab pos="0" algn="l"/>
              </a:tabLst>
            </a:pP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При получении учеником итоговой 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оценки </a:t>
            </a:r>
            <a:r>
              <a:rPr lang="ru-RU" sz="1400" b="1" u="none" strike="noStrike">
                <a:solidFill>
                  <a:srgbClr val="C00000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«2»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 по русскому языку или математике</a:t>
            </a:r>
            <a:r>
              <a:rPr lang="ru-RU" sz="1400" b="0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 он может пересдать экзамен </a:t>
            </a: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в текущем году в резервные сроки, </a:t>
            </a:r>
            <a:br>
              <a:rPr sz="1400"/>
            </a:br>
            <a:r>
              <a:rPr lang="ru-RU" sz="1400" b="1" u="none" strike="noStrike">
                <a:solidFill>
                  <a:schemeClr val="dk1"/>
                </a:solidFill>
                <a:effectLst/>
                <a:uFillTx/>
                <a:latin typeface="Times New Roman" panose="02020603050405020304"/>
                <a:ea typeface="Times New Roman" panose="02020603050405020304"/>
              </a:rPr>
              <a:t>а по предметам по выбору - не ранее, чем через год.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2514</Words>
  <Application>WPS Presentation</Application>
  <PresentationFormat/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XO Oriel</vt:lpstr>
      <vt:lpstr>Segoe Print</vt:lpstr>
      <vt:lpstr>Arial</vt:lpstr>
      <vt:lpstr>Calibri</vt:lpstr>
      <vt:lpstr>Times New Roman</vt:lpstr>
      <vt:lpstr>Symbol</vt:lpstr>
      <vt:lpstr>Microsoft YaHei</vt:lpstr>
      <vt:lpstr>Arial Unicode MS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Ск</dc:creator>
  <cp:lastModifiedBy>Дарья</cp:lastModifiedBy>
  <cp:revision>14</cp:revision>
  <cp:lastPrinted>2025-03-24T07:18:00Z</cp:lastPrinted>
  <dcterms:created xsi:type="dcterms:W3CDTF">2025-03-23T15:40:00Z</dcterms:created>
  <dcterms:modified xsi:type="dcterms:W3CDTF">2026-02-12T09:41:38Z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  <property fmtid="{D5CDD505-2E9C-101B-9397-08002B2CF9AE}" pid="4" name="ICV">
    <vt:lpwstr>F49F1D6DC40E421594602620F450455B_13</vt:lpwstr>
  </property>
  <property fmtid="{D5CDD505-2E9C-101B-9397-08002B2CF9AE}" pid="5" name="KSOProductBuildVer">
    <vt:lpwstr>1049-12.2.0.20326</vt:lpwstr>
  </property>
</Properties>
</file>